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60"/>
  </p:normalViewPr>
  <p:slideViewPr>
    <p:cSldViewPr snapToGrid="0">
      <p:cViewPr varScale="1">
        <p:scale>
          <a:sx n="86" d="100"/>
          <a:sy n="86" d="100"/>
        </p:scale>
        <p:origin x="72"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D8207D-5915-4D86-A1A6-397F045F983E}"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667351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D8207D-5915-4D86-A1A6-397F045F983E}"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2699282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D8207D-5915-4D86-A1A6-397F045F983E}"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462205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Content">
    <p:spTree>
      <p:nvGrpSpPr>
        <p:cNvPr id="1" name=""/>
        <p:cNvGrpSpPr/>
        <p:nvPr/>
      </p:nvGrpSpPr>
      <p:grpSpPr>
        <a:xfrm>
          <a:off x="0" y="0"/>
          <a:ext cx="0" cy="0"/>
          <a:chOff x="0" y="0"/>
          <a:chExt cx="0" cy="0"/>
        </a:xfrm>
      </p:grpSpPr>
      <p:sp>
        <p:nvSpPr>
          <p:cNvPr id="2" name="Title 1"/>
          <p:cNvSpPr>
            <a:spLocks noGrp="1"/>
          </p:cNvSpPr>
          <p:nvPr>
            <p:ph type="title"/>
          </p:nvPr>
        </p:nvSpPr>
        <p:spPr>
          <a:xfrm>
            <a:off x="330511" y="547669"/>
            <a:ext cx="9334565" cy="774720"/>
          </a:xfrm>
          <a:prstGeom prst="rect">
            <a:avLst/>
          </a:prstGeom>
        </p:spPr>
        <p:txBody>
          <a:bodyPr lIns="91420" tIns="45710" rIns="91420" bIns="45710"/>
          <a:lstStyle>
            <a:lvl1pPr algn="l">
              <a:defRPr sz="4267" b="0">
                <a:solidFill>
                  <a:srgbClr val="C1272D"/>
                </a:solidFill>
              </a:defRPr>
            </a:lvl1pPr>
          </a:lstStyle>
          <a:p>
            <a:r>
              <a:rPr lang="en-US" dirty="0" smtClean="0"/>
              <a:t>Click to edit Master title style</a:t>
            </a:r>
            <a:endParaRPr lang="en-IN" dirty="0"/>
          </a:p>
        </p:txBody>
      </p:sp>
      <p:sp>
        <p:nvSpPr>
          <p:cNvPr id="11" name="Content Placeholder 2"/>
          <p:cNvSpPr>
            <a:spLocks noGrp="1"/>
          </p:cNvSpPr>
          <p:nvPr>
            <p:ph idx="11"/>
          </p:nvPr>
        </p:nvSpPr>
        <p:spPr>
          <a:xfrm>
            <a:off x="330514" y="1498765"/>
            <a:ext cx="11314951" cy="4572033"/>
          </a:xfrm>
          <a:prstGeom prst="rect">
            <a:avLst/>
          </a:prstGeom>
        </p:spPr>
        <p:txBody>
          <a:bodyPr lIns="91420" tIns="45710" rIns="91420" bIns="45710"/>
          <a:lstStyle>
            <a:lvl1pPr>
              <a:buNone/>
              <a:defRPr sz="3200" b="0">
                <a:latin typeface="+mn-lt"/>
              </a:defRPr>
            </a:lvl1pPr>
            <a:lvl2pPr>
              <a:buSzPct val="100000"/>
              <a:buFont typeface="Wingdings" pitchFamily="2" charset="2"/>
              <a:buChar char="§"/>
              <a:defRPr sz="2667">
                <a:latin typeface="+mn-lt"/>
              </a:defRPr>
            </a:lvl2pPr>
            <a:lvl3pPr>
              <a:defRPr sz="2267">
                <a:latin typeface="+mn-lt"/>
              </a:defRPr>
            </a:lvl3pPr>
            <a:lvl4pPr>
              <a:buFont typeface="Wingdings" pitchFamily="2" charset="2"/>
              <a:buChar char="Ø"/>
              <a:defRPr sz="2267">
                <a:latin typeface="+mn-lt"/>
              </a:defRPr>
            </a:lvl4pPr>
            <a:lvl5pPr>
              <a:defRPr sz="2267">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IN" dirty="0"/>
          </a:p>
        </p:txBody>
      </p:sp>
      <p:sp>
        <p:nvSpPr>
          <p:cNvPr id="19" name="Footer Placeholder 4"/>
          <p:cNvSpPr>
            <a:spLocks noGrp="1"/>
          </p:cNvSpPr>
          <p:nvPr>
            <p:ph type="ftr" sz="quarter" idx="10"/>
          </p:nvPr>
        </p:nvSpPr>
        <p:spPr>
          <a:xfrm>
            <a:off x="1539501" y="6424882"/>
            <a:ext cx="9743268" cy="287868"/>
          </a:xfrm>
          <a:prstGeom prst="rect">
            <a:avLst/>
          </a:prstGeom>
        </p:spPr>
        <p:txBody>
          <a:bodyPr lIns="91420" tIns="45710" rIns="91420" bIns="45710"/>
          <a:lstStyle>
            <a:lvl1pPr algn="ctr">
              <a:defRPr sz="1200">
                <a:solidFill>
                  <a:schemeClr val="tx1">
                    <a:lumMod val="50000"/>
                    <a:lumOff val="50000"/>
                  </a:schemeClr>
                </a:solidFill>
                <a:latin typeface="+mn-lt"/>
              </a:defRPr>
            </a:lvl1pPr>
          </a:lstStyle>
          <a:p>
            <a:pPr>
              <a:defRPr/>
            </a:pPr>
            <a:endParaRPr lang="en-US" dirty="0" smtClean="0"/>
          </a:p>
        </p:txBody>
      </p:sp>
      <p:cxnSp>
        <p:nvCxnSpPr>
          <p:cNvPr id="7" name="Straight Connector 6"/>
          <p:cNvCxnSpPr/>
          <p:nvPr userDrawn="1"/>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
        <p:nvSpPr>
          <p:cNvPr id="8" name="Slide Number Placeholder 5"/>
          <p:cNvSpPr txBox="1">
            <a:spLocks/>
          </p:cNvSpPr>
          <p:nvPr userDrawn="1"/>
        </p:nvSpPr>
        <p:spPr>
          <a:xfrm>
            <a:off x="10444244" y="6483470"/>
            <a:ext cx="1320801" cy="357717"/>
          </a:xfrm>
          <a:prstGeom prst="rect">
            <a:avLst/>
          </a:prstGeom>
        </p:spPr>
        <p:txBody>
          <a:bodyPr lIns="121893" tIns="60947" rIns="121893" bIns="60947" anchor="ctr"/>
          <a:lstStyle>
            <a:lvl1pPr algn="r">
              <a:defRPr sz="1200">
                <a:solidFill>
                  <a:schemeClr val="tx1">
                    <a:tint val="75000"/>
                  </a:schemeClr>
                </a:solidFill>
              </a:defRPr>
            </a:lvl1pPr>
          </a:lstStyle>
          <a:p>
            <a:pPr fontAlgn="auto">
              <a:spcBef>
                <a:spcPts val="0"/>
              </a:spcBef>
              <a:spcAft>
                <a:spcPts val="0"/>
              </a:spcAft>
              <a:defRPr/>
            </a:pPr>
            <a:fld id="{D1C086DB-7DE9-44B2-B9F8-66EDC1800ADA}" type="slidenum">
              <a:rPr lang="en-IN" sz="1467" i="1" smtClean="0">
                <a:solidFill>
                  <a:schemeClr val="tx1">
                    <a:lumMod val="50000"/>
                    <a:lumOff val="50000"/>
                  </a:schemeClr>
                </a:solidFill>
                <a:latin typeface="+mn-lt"/>
                <a:cs typeface="+mn-cs"/>
              </a:rPr>
              <a:pPr fontAlgn="auto">
                <a:spcBef>
                  <a:spcPts val="0"/>
                </a:spcBef>
                <a:spcAft>
                  <a:spcPts val="0"/>
                </a:spcAft>
                <a:defRPr/>
              </a:pPr>
              <a:t>‹#›</a:t>
            </a:fld>
            <a:endParaRPr lang="en-IN" sz="1467" i="1" dirty="0">
              <a:solidFill>
                <a:schemeClr val="tx1">
                  <a:lumMod val="50000"/>
                  <a:lumOff val="50000"/>
                </a:schemeClr>
              </a:solidFill>
              <a:latin typeface="+mn-lt"/>
              <a:cs typeface="+mn-cs"/>
            </a:endParaRPr>
          </a:p>
        </p:txBody>
      </p:sp>
    </p:spTree>
    <p:extLst>
      <p:ext uri="{BB962C8B-B14F-4D97-AF65-F5344CB8AC3E}">
        <p14:creationId xmlns:p14="http://schemas.microsoft.com/office/powerpoint/2010/main" val="31351360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D8207D-5915-4D86-A1A6-397F045F983E}"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158273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D8207D-5915-4D86-A1A6-397F045F983E}" type="datetimeFigureOut">
              <a:rPr lang="en-US" smtClean="0"/>
              <a:t>11/24/2018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2087644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D8207D-5915-4D86-A1A6-397F045F983E}" type="datetimeFigureOut">
              <a:rPr lang="en-US" smtClean="0"/>
              <a:t>11/24/2018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3794536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D8207D-5915-4D86-A1A6-397F045F983E}" type="datetimeFigureOut">
              <a:rPr lang="en-US" smtClean="0"/>
              <a:t>11/24/2018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651149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D8207D-5915-4D86-A1A6-397F045F983E}" type="datetimeFigureOut">
              <a:rPr lang="en-US" smtClean="0"/>
              <a:t>11/24/2018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4213774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8207D-5915-4D86-A1A6-397F045F983E}" type="datetimeFigureOut">
              <a:rPr lang="en-US" smtClean="0"/>
              <a:t>11/24/2018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261985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D8207D-5915-4D86-A1A6-397F045F983E}" type="datetimeFigureOut">
              <a:rPr lang="en-US" smtClean="0"/>
              <a:t>11/24/2018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391512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D8207D-5915-4D86-A1A6-397F045F983E}" type="datetimeFigureOut">
              <a:rPr lang="en-US" smtClean="0"/>
              <a:t>11/24/2018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9C2AF6-9233-4268-A9AF-BB14316348A9}" type="slidenum">
              <a:rPr lang="en-US" smtClean="0"/>
              <a:t>‹#›</a:t>
            </a:fld>
            <a:endParaRPr lang="en-US"/>
          </a:p>
        </p:txBody>
      </p:sp>
    </p:spTree>
    <p:extLst>
      <p:ext uri="{BB962C8B-B14F-4D97-AF65-F5344CB8AC3E}">
        <p14:creationId xmlns:p14="http://schemas.microsoft.com/office/powerpoint/2010/main" val="1665672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D8207D-5915-4D86-A1A6-397F045F983E}" type="datetimeFigureOut">
              <a:rPr lang="en-US" smtClean="0"/>
              <a:t>11/24/2018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C2AF6-9233-4268-A9AF-BB14316348A9}" type="slidenum">
              <a:rPr lang="en-US" smtClean="0"/>
              <a:t>‹#›</a:t>
            </a:fld>
            <a:endParaRPr lang="en-US"/>
          </a:p>
        </p:txBody>
      </p:sp>
    </p:spTree>
    <p:extLst>
      <p:ext uri="{BB962C8B-B14F-4D97-AF65-F5344CB8AC3E}">
        <p14:creationId xmlns:p14="http://schemas.microsoft.com/office/powerpoint/2010/main" val="1832441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572165" y="3181584"/>
            <a:ext cx="6950980"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19" name="Rectangle 18"/>
          <p:cNvSpPr/>
          <p:nvPr/>
        </p:nvSpPr>
        <p:spPr>
          <a:xfrm>
            <a:off x="2620287" y="3133392"/>
            <a:ext cx="6950980"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12" name="Content Placeholder 3"/>
          <p:cNvSpPr txBox="1">
            <a:spLocks/>
          </p:cNvSpPr>
          <p:nvPr/>
        </p:nvSpPr>
        <p:spPr>
          <a:xfrm>
            <a:off x="0" y="1"/>
            <a:ext cx="12192000" cy="6521449"/>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sp>
        <p:nvSpPr>
          <p:cNvPr id="4" name="Rectangle 3"/>
          <p:cNvSpPr/>
          <p:nvPr/>
        </p:nvSpPr>
        <p:spPr>
          <a:xfrm>
            <a:off x="2621994" y="2161789"/>
            <a:ext cx="6950980"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5" name="Title 4"/>
          <p:cNvSpPr>
            <a:spLocks noGrp="1"/>
          </p:cNvSpPr>
          <p:nvPr>
            <p:ph type="title"/>
          </p:nvPr>
        </p:nvSpPr>
        <p:spPr>
          <a:xfrm>
            <a:off x="330510" y="547669"/>
            <a:ext cx="11511535" cy="774720"/>
          </a:xfrm>
        </p:spPr>
        <p:txBody>
          <a:bodyPr/>
          <a:lstStyle/>
          <a:p>
            <a:r>
              <a:rPr lang="en-IN" dirty="0" err="1" smtClean="0">
                <a:latin typeface="Calibri" pitchFamily="34" charset="0"/>
                <a:cs typeface="Calibri" pitchFamily="34" charset="0"/>
              </a:rPr>
              <a:t>Dr.GYP</a:t>
            </a:r>
            <a:r>
              <a:rPr lang="en-IN" dirty="0" smtClean="0">
                <a:latin typeface="Calibri" pitchFamily="34" charset="0"/>
                <a:cs typeface="Calibri" pitchFamily="34" charset="0"/>
              </a:rPr>
              <a:t> </a:t>
            </a:r>
            <a:r>
              <a:rPr lang="en-IN" dirty="0">
                <a:latin typeface="Calibri" pitchFamily="34" charset="0"/>
                <a:cs typeface="Calibri" pitchFamily="34" charset="0"/>
              </a:rPr>
              <a:t>Team-SAN-</a:t>
            </a:r>
            <a:r>
              <a:rPr lang="en-IN" dirty="0" err="1">
                <a:latin typeface="Calibri" pitchFamily="34" charset="0"/>
                <a:cs typeface="Calibri" pitchFamily="34" charset="0"/>
              </a:rPr>
              <a:t>Ajitkumar</a:t>
            </a:r>
            <a:r>
              <a:rPr lang="en-IN" dirty="0">
                <a:latin typeface="Calibri" pitchFamily="34" charset="0"/>
                <a:cs typeface="Calibri" pitchFamily="34" charset="0"/>
              </a:rPr>
              <a:t> </a:t>
            </a:r>
            <a:r>
              <a:rPr lang="en-IN">
                <a:latin typeface="Calibri" pitchFamily="34" charset="0"/>
                <a:cs typeface="Calibri" pitchFamily="34" charset="0"/>
              </a:rPr>
              <a:t>Pundge</a:t>
            </a:r>
            <a:endParaRPr lang="en-IN" dirty="0">
              <a:latin typeface="Calibri" pitchFamily="34" charset="0"/>
              <a:cs typeface="Calibri" pitchFamily="34" charset="0"/>
            </a:endParaRPr>
          </a:p>
        </p:txBody>
      </p:sp>
      <p:sp>
        <p:nvSpPr>
          <p:cNvPr id="7" name="Content Placeholder 4"/>
          <p:cNvSpPr txBox="1">
            <a:spLocks/>
          </p:cNvSpPr>
          <p:nvPr/>
        </p:nvSpPr>
        <p:spPr>
          <a:xfrm>
            <a:off x="3245093" y="2194747"/>
            <a:ext cx="5704779" cy="571332"/>
          </a:xfrm>
          <a:prstGeom prst="rect">
            <a:avLst/>
          </a:prstGeom>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SzPct val="75000"/>
            </a:pPr>
            <a:r>
              <a:rPr lang="en-IN" dirty="0">
                <a:solidFill>
                  <a:srgbClr val="3366FF"/>
                </a:solidFill>
              </a:rPr>
              <a:t>Question Answering </a:t>
            </a:r>
            <a:r>
              <a:rPr lang="en-IN" dirty="0" smtClean="0">
                <a:solidFill>
                  <a:srgbClr val="3366FF"/>
                </a:solidFill>
              </a:rPr>
              <a:t>System (QA System)</a:t>
            </a:r>
            <a:endParaRPr lang="en-IN" dirty="0">
              <a:solidFill>
                <a:srgbClr val="3366FF"/>
              </a:solidFill>
            </a:endParaRPr>
          </a:p>
        </p:txBody>
      </p:sp>
      <p:sp>
        <p:nvSpPr>
          <p:cNvPr id="8" name="Content Placeholder 4"/>
          <p:cNvSpPr txBox="1">
            <a:spLocks/>
          </p:cNvSpPr>
          <p:nvPr/>
        </p:nvSpPr>
        <p:spPr>
          <a:xfrm>
            <a:off x="2620823" y="3120005"/>
            <a:ext cx="6946796" cy="599568"/>
          </a:xfrm>
          <a:prstGeom prst="rect">
            <a:avLst/>
          </a:prstGeom>
          <a:solidFill>
            <a:schemeClr val="accent5">
              <a:lumMod val="20000"/>
              <a:lumOff val="80000"/>
            </a:schemeClr>
          </a:solidFill>
          <a:ln w="12700">
            <a:solidFill>
              <a:schemeClr val="accent5">
                <a:lumMod val="60000"/>
                <a:lumOff val="40000"/>
              </a:schemeClr>
            </a:solidFill>
          </a:ln>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41294" indent="-241294" algn="ctr">
              <a:buSzPct val="75000"/>
            </a:pPr>
            <a:r>
              <a:rPr lang="en-IN" dirty="0">
                <a:solidFill>
                  <a:srgbClr val="3366FF"/>
                </a:solidFill>
              </a:rPr>
              <a:t>Natural Language </a:t>
            </a:r>
            <a:r>
              <a:rPr lang="en-IN" dirty="0" smtClean="0">
                <a:solidFill>
                  <a:srgbClr val="3366FF"/>
                </a:solidFill>
              </a:rPr>
              <a:t>Processing (NLP)</a:t>
            </a:r>
            <a:endParaRPr lang="en-IN" dirty="0">
              <a:solidFill>
                <a:srgbClr val="3366FF"/>
              </a:solidFill>
            </a:endParaRPr>
          </a:p>
        </p:txBody>
      </p:sp>
      <p:sp>
        <p:nvSpPr>
          <p:cNvPr id="9" name="Rectangle 8"/>
          <p:cNvSpPr/>
          <p:nvPr/>
        </p:nvSpPr>
        <p:spPr>
          <a:xfrm>
            <a:off x="2630535" y="4079193"/>
            <a:ext cx="1702699"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294" indent="-241294" algn="ctr">
              <a:buSzPct val="75000"/>
            </a:pPr>
            <a:r>
              <a:rPr lang="en-IN" sz="2400" dirty="0">
                <a:solidFill>
                  <a:srgbClr val="3366FF"/>
                </a:solidFill>
              </a:rPr>
              <a:t>CSE</a:t>
            </a:r>
          </a:p>
        </p:txBody>
      </p:sp>
      <p:sp>
        <p:nvSpPr>
          <p:cNvPr id="10" name="Rectangle 9"/>
          <p:cNvSpPr/>
          <p:nvPr/>
        </p:nvSpPr>
        <p:spPr>
          <a:xfrm>
            <a:off x="6740372" y="4081433"/>
            <a:ext cx="2826945"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41294" indent="-241294" algn="ctr">
              <a:buSzPct val="75000"/>
            </a:pPr>
            <a:r>
              <a:rPr lang="en-IN" sz="2400" dirty="0">
                <a:solidFill>
                  <a:srgbClr val="3366FF"/>
                </a:solidFill>
              </a:rPr>
              <a:t>UG/PG/Researchers</a:t>
            </a:r>
          </a:p>
        </p:txBody>
      </p:sp>
      <p:sp>
        <p:nvSpPr>
          <p:cNvPr id="11" name="Rectangle 10"/>
          <p:cNvSpPr/>
          <p:nvPr/>
        </p:nvSpPr>
        <p:spPr>
          <a:xfrm>
            <a:off x="1784465" y="5045936"/>
            <a:ext cx="9853353"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ct val="75000"/>
            </a:pPr>
            <a:r>
              <a:rPr lang="en-IN" sz="2400" dirty="0" err="1">
                <a:solidFill>
                  <a:srgbClr val="3366FF"/>
                </a:solidFill>
              </a:rPr>
              <a:t>Dr.</a:t>
            </a:r>
            <a:r>
              <a:rPr lang="en-IN" sz="2400" dirty="0">
                <a:solidFill>
                  <a:srgbClr val="3366FF"/>
                </a:solidFill>
              </a:rPr>
              <a:t> G. Y. </a:t>
            </a:r>
            <a:r>
              <a:rPr lang="en-IN" sz="2400" dirty="0" err="1">
                <a:solidFill>
                  <a:srgbClr val="3366FF"/>
                </a:solidFill>
              </a:rPr>
              <a:t>Pathrikar</a:t>
            </a:r>
            <a:r>
              <a:rPr lang="en-IN" sz="2400" dirty="0">
                <a:solidFill>
                  <a:srgbClr val="3366FF"/>
                </a:solidFill>
              </a:rPr>
              <a:t> College of Computer Science and IT,</a:t>
            </a:r>
          </a:p>
          <a:p>
            <a:pPr algn="ctr">
              <a:buSzPct val="75000"/>
            </a:pPr>
            <a:r>
              <a:rPr lang="en-IN" sz="2400" dirty="0" err="1">
                <a:solidFill>
                  <a:srgbClr val="3366FF"/>
                </a:solidFill>
              </a:rPr>
              <a:t>Dr.</a:t>
            </a:r>
            <a:r>
              <a:rPr lang="en-IN" sz="2400" dirty="0">
                <a:solidFill>
                  <a:srgbClr val="3366FF"/>
                </a:solidFill>
              </a:rPr>
              <a:t> </a:t>
            </a:r>
            <a:r>
              <a:rPr lang="en-IN" sz="2400" dirty="0" err="1">
                <a:solidFill>
                  <a:srgbClr val="3366FF"/>
                </a:solidFill>
              </a:rPr>
              <a:t>Babasaheb</a:t>
            </a:r>
            <a:r>
              <a:rPr lang="en-IN" sz="2400" dirty="0">
                <a:solidFill>
                  <a:srgbClr val="3366FF"/>
                </a:solidFill>
              </a:rPr>
              <a:t> </a:t>
            </a:r>
            <a:r>
              <a:rPr lang="en-IN" sz="2400" dirty="0" err="1">
                <a:solidFill>
                  <a:srgbClr val="3366FF"/>
                </a:solidFill>
              </a:rPr>
              <a:t>Ambedkar</a:t>
            </a:r>
            <a:r>
              <a:rPr lang="en-IN" sz="2400" dirty="0">
                <a:solidFill>
                  <a:srgbClr val="3366FF"/>
                </a:solidFill>
              </a:rPr>
              <a:t> </a:t>
            </a:r>
            <a:r>
              <a:rPr lang="en-IN" sz="2400" dirty="0" err="1">
                <a:solidFill>
                  <a:srgbClr val="3366FF"/>
                </a:solidFill>
              </a:rPr>
              <a:t>Marathwada</a:t>
            </a:r>
            <a:r>
              <a:rPr lang="en-IN" sz="2400" dirty="0">
                <a:solidFill>
                  <a:srgbClr val="3366FF"/>
                </a:solidFill>
              </a:rPr>
              <a:t> University, Aurangabad, MS, India</a:t>
            </a:r>
          </a:p>
        </p:txBody>
      </p:sp>
      <p:pic>
        <p:nvPicPr>
          <p:cNvPr id="13" name="Picture 10"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cxnSp>
        <p:nvCxnSpPr>
          <p:cNvPr id="15" name="Straight Connector 14"/>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2677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p:cNvSpPr txBox="1">
            <a:spLocks/>
          </p:cNvSpPr>
          <p:nvPr/>
        </p:nvSpPr>
        <p:spPr>
          <a:xfrm>
            <a:off x="0" y="123809"/>
            <a:ext cx="12192000" cy="6521449"/>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sp>
        <p:nvSpPr>
          <p:cNvPr id="5" name="Title 4"/>
          <p:cNvSpPr>
            <a:spLocks noGrp="1"/>
          </p:cNvSpPr>
          <p:nvPr>
            <p:ph type="title"/>
          </p:nvPr>
        </p:nvSpPr>
        <p:spPr>
          <a:xfrm>
            <a:off x="330509" y="547669"/>
            <a:ext cx="8657848" cy="774720"/>
          </a:xfrm>
        </p:spPr>
        <p:txBody>
          <a:bodyPr/>
          <a:lstStyle/>
          <a:p>
            <a:r>
              <a:rPr lang="en-IN" dirty="0" smtClean="0">
                <a:latin typeface="Calibri" pitchFamily="34" charset="0"/>
                <a:cs typeface="Calibri" pitchFamily="34" charset="0"/>
              </a:rPr>
              <a:t>Out-of-class Activity Design -1</a:t>
            </a:r>
            <a:endParaRPr lang="en-IN" dirty="0">
              <a:latin typeface="Calibri" pitchFamily="34" charset="0"/>
              <a:cs typeface="Calibri" pitchFamily="34" charset="0"/>
            </a:endParaRPr>
          </a:p>
        </p:txBody>
      </p:sp>
      <p:sp>
        <p:nvSpPr>
          <p:cNvPr id="6" name="Rectangle 5"/>
          <p:cNvSpPr/>
          <p:nvPr/>
        </p:nvSpPr>
        <p:spPr>
          <a:xfrm>
            <a:off x="2776119" y="2793215"/>
            <a:ext cx="6183851"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8" name="Content Placeholder 4"/>
          <p:cNvSpPr txBox="1">
            <a:spLocks/>
          </p:cNvSpPr>
          <p:nvPr/>
        </p:nvSpPr>
        <p:spPr>
          <a:xfrm>
            <a:off x="2776120" y="2813202"/>
            <a:ext cx="5229195" cy="571332"/>
          </a:xfrm>
          <a:prstGeom prst="rect">
            <a:avLst/>
          </a:prstGeom>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5591" indent="-355591">
              <a:buFont typeface="+mj-lt"/>
              <a:buAutoNum type="arabicPeriod"/>
            </a:pPr>
            <a:r>
              <a:rPr lang="en-US" dirty="0">
                <a:solidFill>
                  <a:srgbClr val="3366FF"/>
                </a:solidFill>
              </a:rPr>
              <a:t>To learn Natural Language Processing</a:t>
            </a:r>
          </a:p>
        </p:txBody>
      </p:sp>
      <p:sp>
        <p:nvSpPr>
          <p:cNvPr id="11" name="Rectangle 10"/>
          <p:cNvSpPr/>
          <p:nvPr/>
        </p:nvSpPr>
        <p:spPr>
          <a:xfrm>
            <a:off x="2631015" y="2067302"/>
            <a:ext cx="6548844" cy="502766"/>
          </a:xfrm>
          <a:prstGeom prst="rect">
            <a:avLst/>
          </a:prstGeom>
        </p:spPr>
        <p:txBody>
          <a:bodyPr wrap="square">
            <a:spAutoFit/>
          </a:bodyPr>
          <a:lstStyle/>
          <a:p>
            <a:r>
              <a:rPr lang="en-US" sz="2667" dirty="0"/>
              <a:t>Learning Objective(s) of Out-of-Class Activity </a:t>
            </a:r>
            <a:endParaRPr lang="en-US" sz="2667" dirty="0"/>
          </a:p>
        </p:txBody>
      </p:sp>
      <p:sp>
        <p:nvSpPr>
          <p:cNvPr id="12" name="Rectangle 11"/>
          <p:cNvSpPr/>
          <p:nvPr/>
        </p:nvSpPr>
        <p:spPr>
          <a:xfrm>
            <a:off x="2771788" y="5005211"/>
            <a:ext cx="6188181"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13" name="Content Placeholder 4"/>
          <p:cNvSpPr txBox="1">
            <a:spLocks/>
          </p:cNvSpPr>
          <p:nvPr/>
        </p:nvSpPr>
        <p:spPr>
          <a:xfrm>
            <a:off x="2783456" y="5025198"/>
            <a:ext cx="4244197" cy="571332"/>
          </a:xfrm>
          <a:prstGeom prst="rect">
            <a:avLst/>
          </a:prstGeom>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5591" indent="-355591">
              <a:buFont typeface="+mj-lt"/>
              <a:buAutoNum type="arabicPeriod"/>
              <a:tabLst>
                <a:tab pos="239178" algn="l"/>
              </a:tabLst>
            </a:pPr>
            <a:r>
              <a:rPr lang="en-US" dirty="0">
                <a:solidFill>
                  <a:srgbClr val="3366FF"/>
                </a:solidFill>
              </a:rPr>
              <a:t>Question Answering System</a:t>
            </a:r>
          </a:p>
        </p:txBody>
      </p:sp>
      <p:sp>
        <p:nvSpPr>
          <p:cNvPr id="14" name="Rectangle 13"/>
          <p:cNvSpPr/>
          <p:nvPr/>
        </p:nvSpPr>
        <p:spPr>
          <a:xfrm>
            <a:off x="2626685" y="4279298"/>
            <a:ext cx="5369833" cy="502766"/>
          </a:xfrm>
          <a:prstGeom prst="rect">
            <a:avLst/>
          </a:prstGeom>
        </p:spPr>
        <p:txBody>
          <a:bodyPr wrap="square">
            <a:spAutoFit/>
          </a:bodyPr>
          <a:lstStyle/>
          <a:p>
            <a:r>
              <a:rPr lang="en-IN" sz="2667" dirty="0"/>
              <a:t>Key Concept(s) to be covered</a:t>
            </a:r>
            <a:endParaRPr lang="en-US" sz="2667" dirty="0"/>
          </a:p>
        </p:txBody>
      </p:sp>
      <p:pic>
        <p:nvPicPr>
          <p:cNvPr id="10" name="Picture 10"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cxnSp>
        <p:nvCxnSpPr>
          <p:cNvPr id="16" name="Straight Connector 15"/>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597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3"/>
          <p:cNvSpPr txBox="1">
            <a:spLocks/>
          </p:cNvSpPr>
          <p:nvPr/>
        </p:nvSpPr>
        <p:spPr>
          <a:xfrm>
            <a:off x="0" y="1"/>
            <a:ext cx="12192000" cy="6521449"/>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sp>
        <p:nvSpPr>
          <p:cNvPr id="5" name="Title 4"/>
          <p:cNvSpPr>
            <a:spLocks noGrp="1"/>
          </p:cNvSpPr>
          <p:nvPr>
            <p:ph type="title"/>
          </p:nvPr>
        </p:nvSpPr>
        <p:spPr>
          <a:xfrm>
            <a:off x="330511" y="547669"/>
            <a:ext cx="8646149" cy="774720"/>
          </a:xfrm>
        </p:spPr>
        <p:txBody>
          <a:bodyPr/>
          <a:lstStyle/>
          <a:p>
            <a:r>
              <a:rPr lang="en-IN" dirty="0" smtClean="0">
                <a:latin typeface="Calibri" pitchFamily="34" charset="0"/>
                <a:cs typeface="Calibri" pitchFamily="34" charset="0"/>
              </a:rPr>
              <a:t>Out-of-class Activity Design - 2</a:t>
            </a:r>
            <a:endParaRPr lang="en-IN" dirty="0">
              <a:latin typeface="Calibri" pitchFamily="34" charset="0"/>
              <a:cs typeface="Calibri" pitchFamily="34" charset="0"/>
            </a:endParaRPr>
          </a:p>
        </p:txBody>
      </p:sp>
      <p:sp>
        <p:nvSpPr>
          <p:cNvPr id="7" name="Content Placeholder 4"/>
          <p:cNvSpPr txBox="1">
            <a:spLocks/>
          </p:cNvSpPr>
          <p:nvPr/>
        </p:nvSpPr>
        <p:spPr>
          <a:xfrm>
            <a:off x="332127" y="5701571"/>
            <a:ext cx="10712392" cy="812800"/>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IN" sz="1733" dirty="0">
                <a:solidFill>
                  <a:srgbClr val="3366FF"/>
                </a:solidFill>
              </a:rPr>
              <a:t>* </a:t>
            </a:r>
            <a:r>
              <a:rPr lang="en-IN" sz="1733" dirty="0"/>
              <a:t>It is recommended to provide customized shortened URLs, as they are easier to remember for future use.</a:t>
            </a:r>
          </a:p>
          <a:p>
            <a:pPr marL="0" indent="0"/>
            <a:r>
              <a:rPr lang="en-IN" sz="1733" dirty="0">
                <a:solidFill>
                  <a:srgbClr val="3366FF"/>
                </a:solidFill>
              </a:rPr>
              <a:t>**</a:t>
            </a:r>
            <a:r>
              <a:rPr lang="en-IN" sz="1733" dirty="0"/>
              <a:t> It is recommended that total duration of video watching and activity should not be more than 1Lecture duration.</a:t>
            </a:r>
          </a:p>
        </p:txBody>
      </p:sp>
      <p:sp>
        <p:nvSpPr>
          <p:cNvPr id="4" name="Content Placeholder 4"/>
          <p:cNvSpPr txBox="1">
            <a:spLocks/>
          </p:cNvSpPr>
          <p:nvPr/>
        </p:nvSpPr>
        <p:spPr>
          <a:xfrm>
            <a:off x="320168" y="1498763"/>
            <a:ext cx="3743833"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IN" sz="2667" dirty="0"/>
              <a:t>Main Video Source URL </a:t>
            </a:r>
          </a:p>
        </p:txBody>
      </p:sp>
      <p:sp>
        <p:nvSpPr>
          <p:cNvPr id="6" name="Content Placeholder 4"/>
          <p:cNvSpPr txBox="1">
            <a:spLocks/>
          </p:cNvSpPr>
          <p:nvPr/>
        </p:nvSpPr>
        <p:spPr>
          <a:xfrm>
            <a:off x="320161" y="2000796"/>
            <a:ext cx="3743833"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67" dirty="0"/>
              <a:t>License of Video</a:t>
            </a:r>
            <a:endParaRPr lang="en-US" sz="2667" dirty="0"/>
          </a:p>
        </p:txBody>
      </p:sp>
      <p:sp>
        <p:nvSpPr>
          <p:cNvPr id="8" name="Content Placeholder 4"/>
          <p:cNvSpPr txBox="1">
            <a:spLocks/>
          </p:cNvSpPr>
          <p:nvPr/>
        </p:nvSpPr>
        <p:spPr>
          <a:xfrm>
            <a:off x="332107" y="2466969"/>
            <a:ext cx="6708176"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67" b="1" dirty="0"/>
              <a:t>Mapping Concept to Video Source</a:t>
            </a:r>
            <a:endParaRPr lang="en-US" sz="2667" b="1" dirty="0"/>
          </a:p>
        </p:txBody>
      </p:sp>
      <p:sp>
        <p:nvSpPr>
          <p:cNvPr id="9" name="Content Placeholder 4"/>
          <p:cNvSpPr txBox="1">
            <a:spLocks/>
          </p:cNvSpPr>
          <p:nvPr/>
        </p:nvSpPr>
        <p:spPr>
          <a:xfrm>
            <a:off x="4432107" y="1498756"/>
            <a:ext cx="7150292"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IN" sz="2667" dirty="0">
                <a:solidFill>
                  <a:srgbClr val="3366FF"/>
                </a:solidFill>
              </a:rPr>
              <a:t>https://www.youtube.com/watch?v=Kzi6tE4JaGo</a:t>
            </a:r>
            <a:endParaRPr lang="en-IN" sz="2667" dirty="0">
              <a:solidFill>
                <a:srgbClr val="3366FF"/>
              </a:solidFill>
            </a:endParaRPr>
          </a:p>
        </p:txBody>
      </p:sp>
      <p:sp>
        <p:nvSpPr>
          <p:cNvPr id="11" name="Content Placeholder 4"/>
          <p:cNvSpPr txBox="1">
            <a:spLocks/>
          </p:cNvSpPr>
          <p:nvPr/>
        </p:nvSpPr>
        <p:spPr>
          <a:xfrm>
            <a:off x="4217775" y="2000789"/>
            <a:ext cx="7629488"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067" dirty="0">
                <a:solidFill>
                  <a:srgbClr val="3366FF"/>
                </a:solidFill>
              </a:rPr>
              <a:t>Copyright Disclaimer Under Section 107 of the Copyright Act 1976, allowance is made for "FAIR USE" for purposes such as criticism, comment, news reporting, teaching, scholarship, and research. Fair use is a use permitted by copyright statute that might otherwise be infringing. Non-profit, educational or personal use tips the balance in favor of fair use.</a:t>
            </a:r>
            <a:endParaRPr lang="en-US" sz="1067" dirty="0">
              <a:solidFill>
                <a:srgbClr val="3366FF"/>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1631583523"/>
              </p:ext>
            </p:extLst>
          </p:nvPr>
        </p:nvGraphicFramePr>
        <p:xfrm>
          <a:off x="456119" y="3129496"/>
          <a:ext cx="10427781" cy="1816314"/>
        </p:xfrm>
        <a:graphic>
          <a:graphicData uri="http://schemas.openxmlformats.org/drawingml/2006/table">
            <a:tbl>
              <a:tblPr firstRow="1" bandRow="1">
                <a:tableStyleId>{21E4AEA4-8DFA-4A89-87EB-49C32662AFE0}</a:tableStyleId>
              </a:tblPr>
              <a:tblGrid>
                <a:gridCol w="3475927"/>
                <a:gridCol w="3475927"/>
                <a:gridCol w="3475927"/>
              </a:tblGrid>
              <a:tr h="908157">
                <a:tc>
                  <a:txBody>
                    <a:bodyPr/>
                    <a:lstStyle/>
                    <a:p>
                      <a:pPr algn="ctr">
                        <a:lnSpc>
                          <a:spcPct val="150000"/>
                        </a:lnSpc>
                      </a:pPr>
                      <a:r>
                        <a:rPr lang="en-US" sz="2400" dirty="0" smtClean="0"/>
                        <a:t>CONCEPT</a:t>
                      </a:r>
                      <a:endParaRPr lang="en-US" sz="2400" dirty="0">
                        <a:latin typeface="+mn-lt"/>
                      </a:endParaRPr>
                    </a:p>
                  </a:txBody>
                  <a:tcPr marL="113875" marR="113875" marT="56936" marB="56936" anchor="ctr"/>
                </a:tc>
                <a:tc>
                  <a:txBody>
                    <a:bodyPr/>
                    <a:lstStyle/>
                    <a:p>
                      <a:pPr algn="ctr">
                        <a:lnSpc>
                          <a:spcPct val="150000"/>
                        </a:lnSpc>
                      </a:pPr>
                      <a:r>
                        <a:rPr lang="en-US" sz="2400" dirty="0" smtClean="0"/>
                        <a:t>VIDEO SEGMENT</a:t>
                      </a:r>
                      <a:endParaRPr lang="en-US" sz="2400" dirty="0"/>
                    </a:p>
                  </a:txBody>
                  <a:tcPr marL="113875" marR="113875" marT="56936" marB="56936" anchor="ctr"/>
                </a:tc>
                <a:tc>
                  <a:txBody>
                    <a:bodyPr/>
                    <a:lstStyle/>
                    <a:p>
                      <a:pPr algn="ctr"/>
                      <a:r>
                        <a:rPr lang="en-US" sz="2400" dirty="0" smtClean="0"/>
                        <a:t>DURATION </a:t>
                      </a:r>
                    </a:p>
                    <a:p>
                      <a:pPr algn="ctr"/>
                      <a:r>
                        <a:rPr lang="en-US" sz="2400" dirty="0" smtClean="0"/>
                        <a:t>(in min)</a:t>
                      </a:r>
                      <a:endParaRPr lang="en-US" sz="2400" dirty="0"/>
                    </a:p>
                  </a:txBody>
                  <a:tcPr marL="113875" marR="113875" marT="56936" marB="56936" anchor="ctr"/>
                </a:tc>
              </a:tr>
              <a:tr h="908157">
                <a:tc>
                  <a:txBody>
                    <a:bodyPr/>
                    <a:lstStyle/>
                    <a:p>
                      <a:pPr algn="just">
                        <a:lnSpc>
                          <a:spcPct val="100000"/>
                        </a:lnSpc>
                      </a:pPr>
                      <a:r>
                        <a:rPr lang="en-US" sz="2000" dirty="0" smtClean="0">
                          <a:solidFill>
                            <a:srgbClr val="3366FF"/>
                          </a:solidFill>
                        </a:rPr>
                        <a:t>Question Answering System</a:t>
                      </a:r>
                    </a:p>
                  </a:txBody>
                  <a:tcPr marL="113875" marR="113875" marT="56936" marB="56936" anchor="ctr"/>
                </a:tc>
                <a:tc>
                  <a:txBody>
                    <a:bodyPr/>
                    <a:lstStyle/>
                    <a:p>
                      <a:pPr algn="ctr"/>
                      <a:r>
                        <a:rPr lang="en-US" sz="2400" dirty="0" smtClean="0">
                          <a:solidFill>
                            <a:srgbClr val="3366FF"/>
                          </a:solidFill>
                        </a:rPr>
                        <a:t>9:09 / 10:00</a:t>
                      </a:r>
                      <a:endParaRPr lang="en-US" sz="2400" dirty="0">
                        <a:solidFill>
                          <a:srgbClr val="3366FF"/>
                        </a:solidFill>
                      </a:endParaRPr>
                    </a:p>
                  </a:txBody>
                  <a:tcPr marL="113875" marR="113875" marT="56936" marB="56936" anchor="ctr"/>
                </a:tc>
                <a:tc>
                  <a:txBody>
                    <a:bodyPr/>
                    <a:lstStyle/>
                    <a:p>
                      <a:pPr algn="ctr">
                        <a:lnSpc>
                          <a:spcPct val="150000"/>
                        </a:lnSpc>
                      </a:pPr>
                      <a:r>
                        <a:rPr lang="en-US" sz="2400" dirty="0" smtClean="0">
                          <a:solidFill>
                            <a:srgbClr val="3366FF"/>
                          </a:solidFill>
                        </a:rPr>
                        <a:t>0.51 </a:t>
                      </a:r>
                      <a:endParaRPr lang="en-US" sz="2400" dirty="0">
                        <a:solidFill>
                          <a:srgbClr val="3366FF"/>
                        </a:solidFill>
                      </a:endParaRPr>
                    </a:p>
                  </a:txBody>
                  <a:tcPr marL="113875" marR="113875" marT="56936" marB="56936" anchor="ctr"/>
                </a:tc>
              </a:tr>
            </a:tbl>
          </a:graphicData>
        </a:graphic>
      </p:graphicFrame>
      <p:sp>
        <p:nvSpPr>
          <p:cNvPr id="13" name="Content Placeholder 4"/>
          <p:cNvSpPr txBox="1">
            <a:spLocks/>
          </p:cNvSpPr>
          <p:nvPr/>
        </p:nvSpPr>
        <p:spPr>
          <a:xfrm>
            <a:off x="344061" y="4941309"/>
            <a:ext cx="3743833"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667" dirty="0"/>
              <a:t>TOTAL DURATION</a:t>
            </a:r>
          </a:p>
        </p:txBody>
      </p:sp>
      <p:sp>
        <p:nvSpPr>
          <p:cNvPr id="14" name="Content Placeholder 4"/>
          <p:cNvSpPr txBox="1">
            <a:spLocks/>
          </p:cNvSpPr>
          <p:nvPr/>
        </p:nvSpPr>
        <p:spPr>
          <a:xfrm>
            <a:off x="3547397" y="4953256"/>
            <a:ext cx="5493087" cy="533243"/>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tabLst>
                <a:tab pos="0" algn="l"/>
              </a:tabLst>
            </a:pPr>
            <a:r>
              <a:rPr lang="en-IN" sz="2667" dirty="0">
                <a:solidFill>
                  <a:srgbClr val="3366FF"/>
                </a:solidFill>
              </a:rPr>
              <a:t>14:07</a:t>
            </a:r>
          </a:p>
        </p:txBody>
      </p:sp>
      <p:pic>
        <p:nvPicPr>
          <p:cNvPr id="16" name="Picture 10"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cxnSp>
        <p:nvCxnSpPr>
          <p:cNvPr id="18" name="Straight Connector 17"/>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2394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p:cNvSpPr txBox="1">
            <a:spLocks/>
          </p:cNvSpPr>
          <p:nvPr/>
        </p:nvSpPr>
        <p:spPr>
          <a:xfrm>
            <a:off x="0" y="1"/>
            <a:ext cx="12192000" cy="6579286"/>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sp>
        <p:nvSpPr>
          <p:cNvPr id="2" name="Title 1"/>
          <p:cNvSpPr>
            <a:spLocks noGrp="1"/>
          </p:cNvSpPr>
          <p:nvPr>
            <p:ph type="title"/>
          </p:nvPr>
        </p:nvSpPr>
        <p:spPr/>
        <p:txBody>
          <a:bodyPr/>
          <a:lstStyle/>
          <a:p>
            <a:r>
              <a:rPr lang="en-US" dirty="0" smtClean="0">
                <a:latin typeface="Calibri" pitchFamily="34" charset="0"/>
                <a:cs typeface="Calibri" pitchFamily="34" charset="0"/>
              </a:rPr>
              <a:t>Out-of-class Activity Design - 3</a:t>
            </a:r>
            <a:endParaRPr lang="en-IN" dirty="0">
              <a:latin typeface="Calibri" pitchFamily="34" charset="0"/>
              <a:cs typeface="Calibri" pitchFamily="34" charset="0"/>
            </a:endParaRPr>
          </a:p>
        </p:txBody>
      </p:sp>
      <p:sp>
        <p:nvSpPr>
          <p:cNvPr id="3" name="Content Placeholder 2"/>
          <p:cNvSpPr>
            <a:spLocks noGrp="1"/>
          </p:cNvSpPr>
          <p:nvPr>
            <p:ph idx="11"/>
          </p:nvPr>
        </p:nvSpPr>
        <p:spPr>
          <a:xfrm>
            <a:off x="330511" y="1498765"/>
            <a:ext cx="11526807" cy="664719"/>
          </a:xfrm>
        </p:spPr>
        <p:txBody>
          <a:bodyPr/>
          <a:lstStyle/>
          <a:p>
            <a:r>
              <a:rPr lang="en-US" sz="2667" b="1" dirty="0"/>
              <a:t>Aligning Assessment with Learning Objective</a:t>
            </a:r>
            <a:endParaRPr lang="en-US" sz="2667" b="1" dirty="0"/>
          </a:p>
        </p:txBody>
      </p:sp>
      <p:graphicFrame>
        <p:nvGraphicFramePr>
          <p:cNvPr id="4" name="Table 3"/>
          <p:cNvGraphicFramePr>
            <a:graphicFrameLocks noGrp="1"/>
          </p:cNvGraphicFramePr>
          <p:nvPr>
            <p:extLst>
              <p:ext uri="{D42A27DB-BD31-4B8C-83A1-F6EECF244321}">
                <p14:modId xmlns:p14="http://schemas.microsoft.com/office/powerpoint/2010/main" val="553488069"/>
              </p:ext>
            </p:extLst>
          </p:nvPr>
        </p:nvGraphicFramePr>
        <p:xfrm>
          <a:off x="443936" y="2209129"/>
          <a:ext cx="11057085" cy="3154680"/>
        </p:xfrm>
        <a:graphic>
          <a:graphicData uri="http://schemas.openxmlformats.org/drawingml/2006/table">
            <a:tbl>
              <a:tblPr firstRow="1" bandRow="1">
                <a:tableStyleId>{21E4AEA4-8DFA-4A89-87EB-49C32662AFE0}</a:tableStyleId>
              </a:tblPr>
              <a:tblGrid>
                <a:gridCol w="2464517"/>
                <a:gridCol w="5065774"/>
                <a:gridCol w="1405925"/>
                <a:gridCol w="2120869"/>
              </a:tblGrid>
              <a:tr h="1219200">
                <a:tc>
                  <a:txBody>
                    <a:bodyPr/>
                    <a:lstStyle/>
                    <a:p>
                      <a:pPr marL="0" indent="0" algn="ctr">
                        <a:lnSpc>
                          <a:spcPct val="100000"/>
                        </a:lnSpc>
                        <a:tabLst>
                          <a:tab pos="271463" algn="l"/>
                        </a:tabLst>
                      </a:pPr>
                      <a:r>
                        <a:rPr lang="en-US" sz="2400" dirty="0" smtClean="0"/>
                        <a:t>Learning</a:t>
                      </a:r>
                    </a:p>
                    <a:p>
                      <a:pPr algn="ctr">
                        <a:lnSpc>
                          <a:spcPct val="100000"/>
                        </a:lnSpc>
                        <a:tabLst>
                          <a:tab pos="177800" algn="l"/>
                        </a:tabLst>
                      </a:pPr>
                      <a:r>
                        <a:rPr lang="en-US" sz="2400" dirty="0" smtClean="0"/>
                        <a:t>Objective</a:t>
                      </a:r>
                      <a:endParaRPr lang="en-US" sz="2400" dirty="0"/>
                    </a:p>
                  </a:txBody>
                  <a:tcPr marL="121920" marR="121920" marT="60960" marB="60960" anchor="ctr"/>
                </a:tc>
                <a:tc>
                  <a:txBody>
                    <a:bodyPr/>
                    <a:lstStyle/>
                    <a:p>
                      <a:pPr algn="ctr"/>
                      <a:r>
                        <a:rPr lang="en-US" sz="2400" dirty="0" smtClean="0"/>
                        <a:t>Assessment Strategy</a:t>
                      </a:r>
                      <a:endParaRPr lang="en-US" sz="2400" dirty="0"/>
                    </a:p>
                  </a:txBody>
                  <a:tcPr marL="121920" marR="121920" marT="60960" marB="60960" anchor="ctr"/>
                </a:tc>
                <a:tc>
                  <a:txBody>
                    <a:bodyPr/>
                    <a:lstStyle/>
                    <a:p>
                      <a:pPr algn="ctr"/>
                      <a:r>
                        <a:rPr lang="en-US" sz="2400" dirty="0" smtClean="0"/>
                        <a:t>Expected duration</a:t>
                      </a:r>
                      <a:r>
                        <a:rPr lang="en-US" sz="2400" baseline="0" dirty="0" smtClean="0"/>
                        <a:t> </a:t>
                      </a:r>
                    </a:p>
                    <a:p>
                      <a:pPr algn="ctr"/>
                      <a:r>
                        <a:rPr lang="en-US" sz="2400" baseline="0" dirty="0" smtClean="0"/>
                        <a:t>(in min)</a:t>
                      </a:r>
                      <a:endParaRPr lang="en-US" sz="2400" dirty="0"/>
                    </a:p>
                  </a:txBody>
                  <a:tcPr marL="121920" marR="121920" marT="60960" marB="60960" anchor="ctr"/>
                </a:tc>
                <a:tc>
                  <a:txBody>
                    <a:bodyPr/>
                    <a:lstStyle/>
                    <a:p>
                      <a:pPr algn="ctr"/>
                      <a:r>
                        <a:rPr lang="en-US" sz="2400" dirty="0" smtClean="0"/>
                        <a:t>Additional Instructions</a:t>
                      </a:r>
                    </a:p>
                    <a:p>
                      <a:pPr algn="ctr"/>
                      <a:r>
                        <a:rPr lang="en-US" sz="2400" dirty="0" smtClean="0"/>
                        <a:t> (if any)</a:t>
                      </a:r>
                      <a:endParaRPr lang="en-US" sz="2400" dirty="0"/>
                    </a:p>
                  </a:txBody>
                  <a:tcPr marL="121920" marR="121920" marT="60960" marB="60960" anchor="ctr"/>
                </a:tc>
              </a:tr>
              <a:tr h="1849120">
                <a:tc>
                  <a:txBody>
                    <a:bodyPr/>
                    <a:lstStyle/>
                    <a:p>
                      <a:pPr algn="ctr"/>
                      <a:r>
                        <a:rPr lang="en-US" sz="2400" kern="1200" baseline="0" dirty="0" smtClean="0">
                          <a:solidFill>
                            <a:srgbClr val="0000FF"/>
                          </a:solidFill>
                          <a:latin typeface="+mn-lt"/>
                          <a:ea typeface="+mn-ea"/>
                          <a:cs typeface="+mn-cs"/>
                        </a:rPr>
                        <a:t>To learn Natural Language Processing- </a:t>
                      </a:r>
                      <a:r>
                        <a:rPr lang="en-US" sz="2400" baseline="0" dirty="0" smtClean="0">
                          <a:solidFill>
                            <a:srgbClr val="0000FF"/>
                          </a:solidFill>
                        </a:rPr>
                        <a:t>QA System</a:t>
                      </a:r>
                      <a:endParaRPr lang="en-US" sz="2400" dirty="0" smtClean="0"/>
                    </a:p>
                  </a:txBody>
                  <a:tcPr marL="121920" marR="121920" marT="60960" marB="60960" anchor="ctr"/>
                </a:tc>
                <a:tc>
                  <a:txBody>
                    <a:bodyPr/>
                    <a:lstStyle/>
                    <a:p>
                      <a:pPr algn="just"/>
                      <a:r>
                        <a:rPr lang="en-US" sz="2000" kern="1200" baseline="0" dirty="0" smtClean="0">
                          <a:solidFill>
                            <a:srgbClr val="0000FF"/>
                          </a:solidFill>
                          <a:latin typeface="+mn-lt"/>
                          <a:ea typeface="+mn-ea"/>
                          <a:cs typeface="+mn-cs"/>
                        </a:rPr>
                        <a:t>Q.1 What are the various QA System</a:t>
                      </a:r>
                    </a:p>
                    <a:p>
                      <a:pPr marL="0" marR="0" indent="0" algn="just" defTabSz="914197" rtl="0" eaLnBrk="1" fontAlgn="auto" latinLnBrk="0" hangingPunct="1">
                        <a:lnSpc>
                          <a:spcPct val="100000"/>
                        </a:lnSpc>
                        <a:spcBef>
                          <a:spcPts val="0"/>
                        </a:spcBef>
                        <a:spcAft>
                          <a:spcPts val="0"/>
                        </a:spcAft>
                        <a:buClrTx/>
                        <a:buSzTx/>
                        <a:buFontTx/>
                        <a:buNone/>
                        <a:tabLst/>
                        <a:defRPr/>
                      </a:pPr>
                      <a:r>
                        <a:rPr lang="en-US" sz="2000" kern="1200" baseline="0" dirty="0" smtClean="0">
                          <a:solidFill>
                            <a:srgbClr val="0000FF"/>
                          </a:solidFill>
                          <a:latin typeface="+mn-lt"/>
                          <a:ea typeface="+mn-ea"/>
                          <a:cs typeface="+mn-cs"/>
                        </a:rPr>
                        <a:t>Q.2 Who has develop the large Scale Web based QA System</a:t>
                      </a:r>
                    </a:p>
                    <a:p>
                      <a:pPr marL="0" marR="0" indent="0" algn="just" defTabSz="914197" rtl="0" eaLnBrk="1" fontAlgn="auto" latinLnBrk="0" hangingPunct="1">
                        <a:lnSpc>
                          <a:spcPct val="100000"/>
                        </a:lnSpc>
                        <a:spcBef>
                          <a:spcPts val="0"/>
                        </a:spcBef>
                        <a:spcAft>
                          <a:spcPts val="0"/>
                        </a:spcAft>
                        <a:buClrTx/>
                        <a:buSzTx/>
                        <a:buFontTx/>
                        <a:buNone/>
                        <a:tabLst/>
                        <a:defRPr/>
                      </a:pPr>
                      <a:r>
                        <a:rPr lang="en-US" sz="2000" kern="1200" baseline="0" dirty="0" smtClean="0">
                          <a:solidFill>
                            <a:srgbClr val="0000FF"/>
                          </a:solidFill>
                          <a:latin typeface="+mn-lt"/>
                          <a:ea typeface="+mn-ea"/>
                          <a:cs typeface="+mn-cs"/>
                        </a:rPr>
                        <a:t>Q.3 What is tokenization</a:t>
                      </a:r>
                    </a:p>
                    <a:p>
                      <a:pPr algn="ctr"/>
                      <a:endParaRPr kumimoji="0" lang="en-US" sz="1500" kern="1200" dirty="0" smtClean="0">
                        <a:solidFill>
                          <a:schemeClr val="dk1"/>
                        </a:solidFill>
                        <a:effectLst/>
                        <a:latin typeface="+mn-lt"/>
                        <a:ea typeface="+mn-ea"/>
                        <a:cs typeface="+mn-cs"/>
                      </a:endParaRPr>
                    </a:p>
                    <a:p>
                      <a:pPr algn="ctr"/>
                      <a:endParaRPr kumimoji="0" lang="en-US" sz="2400" kern="1200" dirty="0">
                        <a:solidFill>
                          <a:schemeClr val="dk1"/>
                        </a:solidFill>
                        <a:effectLst/>
                        <a:latin typeface="+mn-lt"/>
                        <a:ea typeface="+mn-ea"/>
                        <a:cs typeface="+mn-cs"/>
                      </a:endParaRPr>
                    </a:p>
                  </a:txBody>
                  <a:tcPr marL="121920" marR="121920" marT="60960" marB="60960" anchor="ctr"/>
                </a:tc>
                <a:tc>
                  <a:txBody>
                    <a:bodyPr/>
                    <a:lstStyle/>
                    <a:p>
                      <a:pPr algn="ctr"/>
                      <a:r>
                        <a:rPr lang="en-US" sz="2400" kern="1200" baseline="0" dirty="0" smtClean="0">
                          <a:solidFill>
                            <a:srgbClr val="0000FF"/>
                          </a:solidFill>
                          <a:latin typeface="+mn-lt"/>
                          <a:ea typeface="+mn-ea"/>
                          <a:cs typeface="+mn-cs"/>
                        </a:rPr>
                        <a:t>14</a:t>
                      </a:r>
                      <a:endParaRPr lang="en-US" sz="2400" kern="1200" baseline="0" dirty="0">
                        <a:solidFill>
                          <a:srgbClr val="0000FF"/>
                        </a:solidFill>
                        <a:latin typeface="+mn-lt"/>
                        <a:ea typeface="+mn-ea"/>
                        <a:cs typeface="+mn-cs"/>
                      </a:endParaRPr>
                    </a:p>
                  </a:txBody>
                  <a:tcPr marL="121920" marR="121920" marT="60960" marB="60960"/>
                </a:tc>
                <a:tc>
                  <a:txBody>
                    <a:bodyPr/>
                    <a:lstStyle/>
                    <a:p>
                      <a:pPr marL="0" algn="ctr" defTabSz="914400" rtl="0" eaLnBrk="1" latinLnBrk="0" hangingPunct="1">
                        <a:lnSpc>
                          <a:spcPct val="100000"/>
                        </a:lnSpc>
                      </a:pPr>
                      <a:r>
                        <a:rPr lang="en-US" sz="2400" kern="1200" baseline="0" dirty="0" smtClean="0">
                          <a:solidFill>
                            <a:srgbClr val="0000FF"/>
                          </a:solidFill>
                          <a:latin typeface="+mn-lt"/>
                          <a:ea typeface="+mn-ea"/>
                          <a:cs typeface="+mn-cs"/>
                        </a:rPr>
                        <a:t>Watch video and answer Q.1, Q.2, Q.3</a:t>
                      </a:r>
                      <a:endParaRPr lang="en-US" sz="2400" kern="1200" baseline="0" dirty="0">
                        <a:solidFill>
                          <a:srgbClr val="0000FF"/>
                        </a:solidFill>
                        <a:latin typeface="+mn-lt"/>
                        <a:ea typeface="+mn-ea"/>
                        <a:cs typeface="+mn-cs"/>
                      </a:endParaRPr>
                    </a:p>
                  </a:txBody>
                  <a:tcPr marL="121920" marR="121920" marT="60960" marB="60960"/>
                </a:tc>
              </a:tr>
            </a:tbl>
          </a:graphicData>
        </a:graphic>
      </p:graphicFrame>
      <p:sp>
        <p:nvSpPr>
          <p:cNvPr id="6" name="Content Placeholder 2"/>
          <p:cNvSpPr txBox="1">
            <a:spLocks/>
          </p:cNvSpPr>
          <p:nvPr/>
        </p:nvSpPr>
        <p:spPr>
          <a:xfrm>
            <a:off x="330511" y="5560815"/>
            <a:ext cx="5765496" cy="664719"/>
          </a:xfrm>
          <a:prstGeom prst="rect">
            <a:avLst/>
          </a:prstGeom>
        </p:spPr>
        <p:txBody>
          <a:bodyPr lIns="121893" tIns="60947" rIns="121893" bIns="60947"/>
          <a:lstStyle/>
          <a:p>
            <a:r>
              <a:rPr lang="en-US" sz="2667" dirty="0"/>
              <a:t>Expected activity duration</a:t>
            </a:r>
            <a:endParaRPr lang="en-US" sz="2667" dirty="0"/>
          </a:p>
        </p:txBody>
      </p:sp>
      <p:sp>
        <p:nvSpPr>
          <p:cNvPr id="8" name="Content Placeholder 2"/>
          <p:cNvSpPr txBox="1">
            <a:spLocks/>
          </p:cNvSpPr>
          <p:nvPr/>
        </p:nvSpPr>
        <p:spPr>
          <a:xfrm>
            <a:off x="4659892" y="5560815"/>
            <a:ext cx="6841131" cy="664719"/>
          </a:xfrm>
          <a:prstGeom prst="rect">
            <a:avLst/>
          </a:prstGeom>
        </p:spPr>
        <p:txBody>
          <a:bodyPr lIns="121893" tIns="60947" rIns="121893" bIns="60947"/>
          <a:lstStyle/>
          <a:p>
            <a:r>
              <a:rPr lang="en-IN" sz="2667" dirty="0">
                <a:solidFill>
                  <a:srgbClr val="3366FF"/>
                </a:solidFill>
              </a:rPr>
              <a:t>20 Min</a:t>
            </a:r>
          </a:p>
        </p:txBody>
      </p:sp>
      <p:pic>
        <p:nvPicPr>
          <p:cNvPr id="11" name="Picture 10"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cxnSp>
        <p:nvCxnSpPr>
          <p:cNvPr id="13" name="Straight Connector 12"/>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109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p:cNvSpPr txBox="1">
            <a:spLocks/>
          </p:cNvSpPr>
          <p:nvPr/>
        </p:nvSpPr>
        <p:spPr>
          <a:xfrm>
            <a:off x="0" y="23004"/>
            <a:ext cx="12192000" cy="6521449"/>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sp>
        <p:nvSpPr>
          <p:cNvPr id="5" name="Title 4"/>
          <p:cNvSpPr>
            <a:spLocks noGrp="1"/>
          </p:cNvSpPr>
          <p:nvPr>
            <p:ph type="title"/>
          </p:nvPr>
        </p:nvSpPr>
        <p:spPr>
          <a:xfrm>
            <a:off x="330509" y="547669"/>
            <a:ext cx="8657848" cy="774720"/>
          </a:xfrm>
        </p:spPr>
        <p:txBody>
          <a:bodyPr/>
          <a:lstStyle/>
          <a:p>
            <a:r>
              <a:rPr lang="en-US" dirty="0" smtClean="0">
                <a:latin typeface="Calibri" pitchFamily="34" charset="0"/>
                <a:cs typeface="Calibri" pitchFamily="34" charset="0"/>
              </a:rPr>
              <a:t>In-class Activity Design -1</a:t>
            </a:r>
            <a:endParaRPr lang="en-IN" dirty="0">
              <a:latin typeface="Calibri" pitchFamily="34" charset="0"/>
              <a:cs typeface="Calibri" pitchFamily="34" charset="0"/>
            </a:endParaRPr>
          </a:p>
        </p:txBody>
      </p:sp>
      <p:sp>
        <p:nvSpPr>
          <p:cNvPr id="6" name="Rectangle 5"/>
          <p:cNvSpPr/>
          <p:nvPr/>
        </p:nvSpPr>
        <p:spPr>
          <a:xfrm>
            <a:off x="2771788" y="2793215"/>
            <a:ext cx="7889136" cy="1105911"/>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8" name="Content Placeholder 4"/>
          <p:cNvSpPr txBox="1">
            <a:spLocks/>
          </p:cNvSpPr>
          <p:nvPr/>
        </p:nvSpPr>
        <p:spPr>
          <a:xfrm>
            <a:off x="2771788" y="2665447"/>
            <a:ext cx="7889136" cy="1447815"/>
          </a:xfrm>
          <a:prstGeom prst="rect">
            <a:avLst/>
          </a:prstGeom>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5591" indent="-355591">
              <a:buFont typeface="+mj-lt"/>
              <a:buAutoNum type="arabicPeriod"/>
            </a:pPr>
            <a:r>
              <a:rPr lang="en-US" dirty="0">
                <a:solidFill>
                  <a:srgbClr val="3366FF"/>
                </a:solidFill>
              </a:rPr>
              <a:t>At the end of the class, students will be able </a:t>
            </a:r>
            <a:r>
              <a:rPr lang="en-US" dirty="0">
                <a:solidFill>
                  <a:srgbClr val="3366FF"/>
                </a:solidFill>
              </a:rPr>
              <a:t>to</a:t>
            </a:r>
          </a:p>
          <a:p>
            <a:pPr marL="0" indent="0"/>
            <a:r>
              <a:rPr lang="en-US" dirty="0">
                <a:solidFill>
                  <a:srgbClr val="3366FF"/>
                </a:solidFill>
              </a:rPr>
              <a:t> </a:t>
            </a:r>
            <a:r>
              <a:rPr lang="en-US" dirty="0">
                <a:solidFill>
                  <a:srgbClr val="3366FF"/>
                </a:solidFill>
              </a:rPr>
              <a:t>     understand various types of Question Answering System</a:t>
            </a:r>
            <a:endParaRPr lang="en-US" dirty="0">
              <a:solidFill>
                <a:srgbClr val="3366FF"/>
              </a:solidFill>
            </a:endParaRPr>
          </a:p>
        </p:txBody>
      </p:sp>
      <p:sp>
        <p:nvSpPr>
          <p:cNvPr id="11" name="Rectangle 10"/>
          <p:cNvSpPr/>
          <p:nvPr/>
        </p:nvSpPr>
        <p:spPr>
          <a:xfrm>
            <a:off x="2631015" y="2067302"/>
            <a:ext cx="6855853" cy="502766"/>
          </a:xfrm>
          <a:prstGeom prst="rect">
            <a:avLst/>
          </a:prstGeom>
        </p:spPr>
        <p:txBody>
          <a:bodyPr wrap="square">
            <a:spAutoFit/>
          </a:bodyPr>
          <a:lstStyle/>
          <a:p>
            <a:r>
              <a:rPr lang="en-US" sz="2667" dirty="0"/>
              <a:t>Learning Objective(s) of In - Class Activity </a:t>
            </a:r>
            <a:endParaRPr lang="en-US" sz="2667" dirty="0"/>
          </a:p>
        </p:txBody>
      </p:sp>
      <p:sp>
        <p:nvSpPr>
          <p:cNvPr id="12" name="Rectangle 11"/>
          <p:cNvSpPr/>
          <p:nvPr/>
        </p:nvSpPr>
        <p:spPr>
          <a:xfrm>
            <a:off x="2771788" y="5005211"/>
            <a:ext cx="6658869"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dirty="0">
              <a:solidFill>
                <a:schemeClr val="accent5">
                  <a:lumMod val="75000"/>
                </a:schemeClr>
              </a:solidFill>
            </a:endParaRPr>
          </a:p>
        </p:txBody>
      </p:sp>
      <p:sp>
        <p:nvSpPr>
          <p:cNvPr id="13" name="Content Placeholder 4"/>
          <p:cNvSpPr txBox="1">
            <a:spLocks/>
          </p:cNvSpPr>
          <p:nvPr/>
        </p:nvSpPr>
        <p:spPr>
          <a:xfrm>
            <a:off x="2771955" y="5025198"/>
            <a:ext cx="6648091" cy="571332"/>
          </a:xfrm>
          <a:prstGeom prst="rect">
            <a:avLst/>
          </a:prstGeom>
        </p:spPr>
        <p:txBody>
          <a:bodyPr lIns="121893" tIns="60947" rIns="121893" bIns="60947" anchor="ctr"/>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5591" indent="-355591">
              <a:buFont typeface="+mj-lt"/>
              <a:buAutoNum type="arabicPeriod"/>
            </a:pPr>
            <a:r>
              <a:rPr lang="en-US" dirty="0">
                <a:solidFill>
                  <a:srgbClr val="3366FF"/>
                </a:solidFill>
              </a:rPr>
              <a:t>Question Answering System Under NLP</a:t>
            </a:r>
          </a:p>
        </p:txBody>
      </p:sp>
      <p:sp>
        <p:nvSpPr>
          <p:cNvPr id="14" name="Rectangle 13"/>
          <p:cNvSpPr/>
          <p:nvPr/>
        </p:nvSpPr>
        <p:spPr>
          <a:xfrm>
            <a:off x="2626684" y="4279297"/>
            <a:ext cx="6855853" cy="502766"/>
          </a:xfrm>
          <a:prstGeom prst="rect">
            <a:avLst/>
          </a:prstGeom>
        </p:spPr>
        <p:txBody>
          <a:bodyPr wrap="square">
            <a:spAutoFit/>
          </a:bodyPr>
          <a:lstStyle/>
          <a:p>
            <a:r>
              <a:rPr lang="en-IN" sz="2667" dirty="0"/>
              <a:t>Key Concept(s) to be covered</a:t>
            </a:r>
            <a:endParaRPr lang="en-US" sz="2667" dirty="0"/>
          </a:p>
        </p:txBody>
      </p:sp>
      <p:pic>
        <p:nvPicPr>
          <p:cNvPr id="10" name="Picture 9"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cxnSp>
        <p:nvCxnSpPr>
          <p:cNvPr id="16" name="Straight Connector 15"/>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5768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p:cNvSpPr txBox="1">
            <a:spLocks/>
          </p:cNvSpPr>
          <p:nvPr/>
        </p:nvSpPr>
        <p:spPr>
          <a:xfrm>
            <a:off x="14478" y="26206"/>
            <a:ext cx="12192000" cy="6521449"/>
          </a:xfrm>
          <a:prstGeom prst="rect">
            <a:avLst/>
          </a:prstGeom>
          <a:solidFill>
            <a:srgbClr val="FFFFD5"/>
          </a:solidFill>
          <a:ln w="9525">
            <a:noFill/>
          </a:ln>
        </p:spPr>
        <p:style>
          <a:lnRef idx="2">
            <a:schemeClr val="accent4"/>
          </a:lnRef>
          <a:fillRef idx="1">
            <a:schemeClr val="lt1"/>
          </a:fillRef>
          <a:effectRef idx="0">
            <a:schemeClr val="accent4"/>
          </a:effectRef>
          <a:fontRef idx="minor">
            <a:schemeClr val="dk1"/>
          </a:fontRef>
        </p:style>
        <p:txBody>
          <a:bodyPr>
            <a:normAutofit/>
          </a:bodyPr>
          <a:lstStyle>
            <a:lvl1pPr marL="342824" indent="-342824"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1pPr>
            <a:lvl2pPr marL="742785" indent="-285686" algn="l" rtl="0" eaLnBrk="0" fontAlgn="base" hangingPunct="0">
              <a:spcBef>
                <a:spcPct val="20000"/>
              </a:spcBef>
              <a:spcAft>
                <a:spcPct val="0"/>
              </a:spcAft>
              <a:buFont typeface="Arial" charset="0"/>
              <a:buChar char="–"/>
              <a:defRPr sz="2800" kern="1200">
                <a:solidFill>
                  <a:schemeClr val="dk1"/>
                </a:solidFill>
                <a:latin typeface="+mn-lt"/>
                <a:ea typeface="+mn-ea"/>
                <a:cs typeface="+mn-cs"/>
              </a:defRPr>
            </a:lvl2pPr>
            <a:lvl3pPr marL="1142745" indent="-228550" algn="l" rtl="0" eaLnBrk="0" fontAlgn="base" hangingPunct="0">
              <a:spcBef>
                <a:spcPct val="20000"/>
              </a:spcBef>
              <a:spcAft>
                <a:spcPct val="0"/>
              </a:spcAft>
              <a:buFont typeface="Arial" charset="0"/>
              <a:buChar char="•"/>
              <a:defRPr sz="2400" kern="1200">
                <a:solidFill>
                  <a:schemeClr val="dk1"/>
                </a:solidFill>
                <a:latin typeface="+mn-lt"/>
                <a:ea typeface="+mn-ea"/>
                <a:cs typeface="+mn-cs"/>
              </a:defRPr>
            </a:lvl3pPr>
            <a:lvl4pPr marL="1599845"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4pPr>
            <a:lvl5pPr marL="2056943" indent="-228550" algn="l" rtl="0" eaLnBrk="0" fontAlgn="base" hangingPunct="0">
              <a:spcBef>
                <a:spcPct val="20000"/>
              </a:spcBef>
              <a:spcAft>
                <a:spcPct val="0"/>
              </a:spcAft>
              <a:buFont typeface="Arial" charset="0"/>
              <a:buChar char="»"/>
              <a:defRPr sz="2000" kern="1200">
                <a:solidFill>
                  <a:schemeClr val="dk1"/>
                </a:solidFill>
                <a:latin typeface="+mn-lt"/>
                <a:ea typeface="+mn-ea"/>
                <a:cs typeface="+mn-cs"/>
              </a:defRPr>
            </a:lvl5pPr>
            <a:lvl6pPr marL="2514042"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140"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237"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5335" indent="-228550" algn="l" defTabSz="914197"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marL="0" indent="0">
              <a:buNone/>
            </a:pPr>
            <a:endParaRPr lang="en-US" sz="2667" dirty="0">
              <a:solidFill>
                <a:srgbClr val="000000"/>
              </a:solidFill>
            </a:endParaRPr>
          </a:p>
          <a:p>
            <a:pPr marL="0" indent="0">
              <a:buNone/>
            </a:pPr>
            <a:endParaRPr lang="en-US" sz="2667" dirty="0">
              <a:solidFill>
                <a:srgbClr val="000000"/>
              </a:solidFill>
            </a:endParaRPr>
          </a:p>
        </p:txBody>
      </p:sp>
      <p:pic>
        <p:nvPicPr>
          <p:cNvPr id="14" name="Picture 13" descr="iitblogo.png"/>
          <p:cNvPicPr>
            <a:picLocks noChangeAspect="1"/>
          </p:cNvPicPr>
          <p:nvPr/>
        </p:nvPicPr>
        <p:blipFill>
          <a:blip r:embed="rId2" cstate="print"/>
          <a:srcRect/>
          <a:stretch>
            <a:fillRect/>
          </a:stretch>
        </p:blipFill>
        <p:spPr bwMode="auto">
          <a:xfrm>
            <a:off x="11182604" y="538299"/>
            <a:ext cx="636837" cy="620743"/>
          </a:xfrm>
          <a:prstGeom prst="rect">
            <a:avLst/>
          </a:prstGeom>
          <a:noFill/>
          <a:ln w="9525">
            <a:noFill/>
            <a:miter lim="800000"/>
            <a:headEnd/>
            <a:tailEnd/>
          </a:ln>
        </p:spPr>
      </p:pic>
      <p:sp>
        <p:nvSpPr>
          <p:cNvPr id="5" name="Title 4"/>
          <p:cNvSpPr>
            <a:spLocks noGrp="1"/>
          </p:cNvSpPr>
          <p:nvPr>
            <p:ph type="title"/>
          </p:nvPr>
        </p:nvSpPr>
        <p:spPr>
          <a:xfrm>
            <a:off x="330509" y="547669"/>
            <a:ext cx="8657848" cy="774720"/>
          </a:xfrm>
        </p:spPr>
        <p:txBody>
          <a:bodyPr/>
          <a:lstStyle/>
          <a:p>
            <a:r>
              <a:rPr lang="en-US" dirty="0" smtClean="0">
                <a:latin typeface="Calibri" pitchFamily="34" charset="0"/>
                <a:cs typeface="Calibri" pitchFamily="34" charset="0"/>
              </a:rPr>
              <a:t>In-class Activity Design -2</a:t>
            </a:r>
            <a:endParaRPr lang="en-IN" dirty="0">
              <a:latin typeface="Calibri" pitchFamily="34" charset="0"/>
              <a:cs typeface="Calibri" pitchFamily="34" charset="0"/>
            </a:endParaRPr>
          </a:p>
        </p:txBody>
      </p:sp>
      <p:sp>
        <p:nvSpPr>
          <p:cNvPr id="13" name="Content Placeholder 4"/>
          <p:cNvSpPr txBox="1">
            <a:spLocks/>
          </p:cNvSpPr>
          <p:nvPr/>
        </p:nvSpPr>
        <p:spPr>
          <a:xfrm>
            <a:off x="2602926" y="5025198"/>
            <a:ext cx="6063241" cy="571332"/>
          </a:xfrm>
          <a:prstGeom prst="rect">
            <a:avLst/>
          </a:prstGeom>
        </p:spPr>
        <p:txBody>
          <a:bodyPr lIns="121893" tIns="60947" rIns="121893" bIns="60947"/>
          <a:lstStyle>
            <a:lvl1pPr marL="342900" indent="-342900" algn="l" rtl="0" eaLnBrk="0" fontAlgn="base" hangingPunct="0">
              <a:spcBef>
                <a:spcPct val="20000"/>
              </a:spcBef>
              <a:spcAft>
                <a:spcPct val="0"/>
              </a:spcAft>
              <a:buFont typeface="Arial" charset="0"/>
              <a:buNone/>
              <a:defRPr sz="2400" b="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Wingdings"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Ø"/>
              <a:defRPr sz="16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09585" indent="-609585" algn="ctr">
              <a:buFont typeface="+mj-lt"/>
              <a:buAutoNum type="arabicPeriod"/>
            </a:pPr>
            <a:endParaRPr lang="en-US" sz="2667" dirty="0">
              <a:solidFill>
                <a:schemeClr val="bg1"/>
              </a:solidFill>
            </a:endParaRPr>
          </a:p>
        </p:txBody>
      </p:sp>
      <p:sp>
        <p:nvSpPr>
          <p:cNvPr id="9" name="Content Placeholder 2"/>
          <p:cNvSpPr>
            <a:spLocks noGrp="1"/>
          </p:cNvSpPr>
          <p:nvPr>
            <p:ph idx="11"/>
          </p:nvPr>
        </p:nvSpPr>
        <p:spPr>
          <a:xfrm>
            <a:off x="2529925" y="1498765"/>
            <a:ext cx="6841255" cy="593001"/>
          </a:xfrm>
        </p:spPr>
        <p:txBody>
          <a:bodyPr/>
          <a:lstStyle/>
          <a:p>
            <a:pPr marL="357708" indent="-357708">
              <a:buSzPct val="75000"/>
            </a:pPr>
            <a:r>
              <a:rPr lang="en-US" sz="2667" dirty="0"/>
              <a:t>Active Learning activity(</a:t>
            </a:r>
            <a:r>
              <a:rPr lang="en-US" sz="2667" dirty="0" err="1"/>
              <a:t>ies</a:t>
            </a:r>
            <a:r>
              <a:rPr lang="en-US" sz="2667" dirty="0"/>
              <a:t>) that you plan to do </a:t>
            </a:r>
          </a:p>
          <a:p>
            <a:pPr marL="357708" indent="-357708">
              <a:buSzPct val="75000"/>
            </a:pPr>
            <a:endParaRPr lang="en-IN" sz="2667" dirty="0"/>
          </a:p>
        </p:txBody>
      </p:sp>
      <p:sp>
        <p:nvSpPr>
          <p:cNvPr id="6" name="Rectangle 5"/>
          <p:cNvSpPr/>
          <p:nvPr/>
        </p:nvSpPr>
        <p:spPr>
          <a:xfrm>
            <a:off x="2672332" y="1847054"/>
            <a:ext cx="6900193" cy="609600"/>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591" indent="-355591">
              <a:buSzPct val="100000"/>
              <a:buFont typeface="+mj-lt"/>
              <a:buAutoNum type="arabicPeriod"/>
            </a:pPr>
            <a:r>
              <a:rPr lang="en-US" sz="2400" dirty="0">
                <a:solidFill>
                  <a:srgbClr val="3366FF"/>
                </a:solidFill>
              </a:rPr>
              <a:t>Ask the students regarding the Out-Class- Activity</a:t>
            </a:r>
            <a:endParaRPr lang="en-US" sz="2400" dirty="0">
              <a:solidFill>
                <a:srgbClr val="3366FF"/>
              </a:solidFill>
            </a:endParaRPr>
          </a:p>
        </p:txBody>
      </p:sp>
      <p:sp>
        <p:nvSpPr>
          <p:cNvPr id="7" name="Content Placeholder 2"/>
          <p:cNvSpPr txBox="1">
            <a:spLocks/>
          </p:cNvSpPr>
          <p:nvPr/>
        </p:nvSpPr>
        <p:spPr>
          <a:xfrm>
            <a:off x="2529925" y="2528252"/>
            <a:ext cx="6841255" cy="700577"/>
          </a:xfrm>
          <a:prstGeom prst="rect">
            <a:avLst/>
          </a:prstGeom>
        </p:spPr>
        <p:txBody>
          <a:bodyPr lIns="121893" tIns="60947" rIns="121893" bIns="60947"/>
          <a:lstStyle/>
          <a:p>
            <a:pPr marL="357708" indent="-357708" eaLnBrk="0" hangingPunct="0">
              <a:spcBef>
                <a:spcPct val="20000"/>
              </a:spcBef>
              <a:buSzPct val="75000"/>
            </a:pPr>
            <a:r>
              <a:rPr lang="en-IN" sz="2667" dirty="0"/>
              <a:t>Explain the strategy by giving details of</a:t>
            </a:r>
          </a:p>
          <a:p>
            <a:pPr marL="357708" indent="-357708" defTabSz="1219170" eaLnBrk="0" fontAlgn="base" hangingPunct="0">
              <a:spcBef>
                <a:spcPct val="20000"/>
              </a:spcBef>
              <a:spcAft>
                <a:spcPct val="0"/>
              </a:spcAft>
              <a:buSzPct val="75000"/>
              <a:defRPr/>
            </a:pPr>
            <a:endParaRPr lang="en-IN" sz="2667" dirty="0"/>
          </a:p>
        </p:txBody>
      </p:sp>
      <p:sp>
        <p:nvSpPr>
          <p:cNvPr id="8" name="Rectangle 7"/>
          <p:cNvSpPr/>
          <p:nvPr/>
        </p:nvSpPr>
        <p:spPr>
          <a:xfrm>
            <a:off x="2672332" y="3042065"/>
            <a:ext cx="6876292" cy="1425733"/>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591" indent="-355591">
              <a:buFont typeface="+mj-lt"/>
              <a:buAutoNum type="arabicPeriod"/>
            </a:pPr>
            <a:r>
              <a:rPr lang="en-IN" sz="2400" dirty="0">
                <a:solidFill>
                  <a:srgbClr val="3366FF"/>
                </a:solidFill>
              </a:rPr>
              <a:t>Understand the problems of students</a:t>
            </a:r>
          </a:p>
          <a:p>
            <a:pPr marL="355591" indent="-355591">
              <a:buSzPct val="100000"/>
              <a:buFont typeface="+mj-lt"/>
              <a:buAutoNum type="arabicPeriod"/>
            </a:pPr>
            <a:r>
              <a:rPr lang="en-IN" sz="2400" dirty="0">
                <a:solidFill>
                  <a:srgbClr val="3366FF"/>
                </a:solidFill>
              </a:rPr>
              <a:t>Explain the concept as per students problems</a:t>
            </a:r>
          </a:p>
          <a:p>
            <a:pPr marL="355591" indent="-355591">
              <a:buSzPct val="100000"/>
              <a:buFont typeface="+mj-lt"/>
              <a:buAutoNum type="arabicPeriod"/>
            </a:pPr>
            <a:r>
              <a:rPr lang="en-IN" sz="2400" dirty="0">
                <a:solidFill>
                  <a:srgbClr val="3366FF"/>
                </a:solidFill>
              </a:rPr>
              <a:t> </a:t>
            </a:r>
            <a:r>
              <a:rPr lang="en-IN" sz="2400" dirty="0">
                <a:solidFill>
                  <a:srgbClr val="3366FF"/>
                </a:solidFill>
              </a:rPr>
              <a:t>How will you implement QA System in real </a:t>
            </a:r>
            <a:r>
              <a:rPr lang="en-IN" sz="2400" dirty="0" smtClean="0">
                <a:solidFill>
                  <a:srgbClr val="3366FF"/>
                </a:solidFill>
              </a:rPr>
              <a:t>life</a:t>
            </a:r>
          </a:p>
          <a:p>
            <a:pPr marL="355591" indent="-355591">
              <a:buSzPct val="100000"/>
              <a:buFont typeface="+mj-lt"/>
              <a:buAutoNum type="arabicPeriod"/>
            </a:pPr>
            <a:r>
              <a:rPr lang="en-IN" sz="2400" dirty="0" smtClean="0">
                <a:solidFill>
                  <a:srgbClr val="3366FF"/>
                </a:solidFill>
              </a:rPr>
              <a:t>What are the applications of QA System?</a:t>
            </a:r>
            <a:endParaRPr lang="en-IN" sz="2400" dirty="0">
              <a:solidFill>
                <a:srgbClr val="3366FF"/>
              </a:solidFill>
            </a:endParaRPr>
          </a:p>
        </p:txBody>
      </p:sp>
      <p:sp>
        <p:nvSpPr>
          <p:cNvPr id="11" name="Content Placeholder 2"/>
          <p:cNvSpPr txBox="1">
            <a:spLocks/>
          </p:cNvSpPr>
          <p:nvPr/>
        </p:nvSpPr>
        <p:spPr>
          <a:xfrm>
            <a:off x="2532870" y="4531065"/>
            <a:ext cx="7773591" cy="700577"/>
          </a:xfrm>
          <a:prstGeom prst="rect">
            <a:avLst/>
          </a:prstGeom>
        </p:spPr>
        <p:txBody>
          <a:bodyPr lIns="121893" tIns="60947" rIns="121893" bIns="60947"/>
          <a:lstStyle/>
          <a:p>
            <a:pPr marL="357708" indent="-357708" eaLnBrk="0" hangingPunct="0">
              <a:spcBef>
                <a:spcPct val="20000"/>
              </a:spcBef>
              <a:buSzPct val="75000"/>
            </a:pPr>
            <a:r>
              <a:rPr lang="en-IN" sz="2667" dirty="0"/>
              <a:t>Justify why the above is an active learning strategy</a:t>
            </a:r>
          </a:p>
          <a:p>
            <a:pPr marL="357708" indent="-357708" defTabSz="1219170" eaLnBrk="0" fontAlgn="base" hangingPunct="0">
              <a:spcBef>
                <a:spcPct val="20000"/>
              </a:spcBef>
              <a:spcAft>
                <a:spcPct val="0"/>
              </a:spcAft>
              <a:buSzPct val="75000"/>
              <a:defRPr/>
            </a:pPr>
            <a:endParaRPr lang="en-IN" sz="2667" dirty="0"/>
          </a:p>
        </p:txBody>
      </p:sp>
      <p:sp>
        <p:nvSpPr>
          <p:cNvPr id="12" name="Rectangle 11"/>
          <p:cNvSpPr/>
          <p:nvPr/>
        </p:nvSpPr>
        <p:spPr>
          <a:xfrm>
            <a:off x="2696233" y="5053209"/>
            <a:ext cx="6876292" cy="1381607"/>
          </a:xfrm>
          <a:prstGeom prst="rect">
            <a:avLst/>
          </a:prstGeom>
          <a:solidFill>
            <a:schemeClr val="accent5">
              <a:lumMod val="20000"/>
              <a:lumOff val="80000"/>
            </a:schemeClr>
          </a:solidFill>
          <a:ln w="127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591" indent="-355591">
              <a:buFont typeface="+mj-lt"/>
              <a:buAutoNum type="arabicPeriod"/>
            </a:pPr>
            <a:r>
              <a:rPr lang="en-US" sz="2400" dirty="0">
                <a:solidFill>
                  <a:srgbClr val="3366FF"/>
                </a:solidFill>
              </a:rPr>
              <a:t>Involve the students to ask the various type of question answers with </a:t>
            </a:r>
            <a:r>
              <a:rPr lang="en-US" sz="2400" dirty="0" smtClean="0">
                <a:solidFill>
                  <a:srgbClr val="3366FF"/>
                </a:solidFill>
              </a:rPr>
              <a:t>discussion</a:t>
            </a:r>
          </a:p>
          <a:p>
            <a:pPr marL="355591" indent="-355591">
              <a:buFont typeface="+mj-lt"/>
              <a:buAutoNum type="arabicPeriod"/>
            </a:pPr>
            <a:r>
              <a:rPr lang="en-US" sz="2400" dirty="0" smtClean="0">
                <a:solidFill>
                  <a:srgbClr val="3366FF"/>
                </a:solidFill>
              </a:rPr>
              <a:t>What is the method to develop QA System</a:t>
            </a:r>
          </a:p>
          <a:p>
            <a:pPr marL="355591" indent="-355591">
              <a:buFont typeface="+mj-lt"/>
              <a:buAutoNum type="arabicPeriod"/>
            </a:pPr>
            <a:r>
              <a:rPr lang="en-US" sz="2400" dirty="0" smtClean="0">
                <a:solidFill>
                  <a:srgbClr val="3366FF"/>
                </a:solidFill>
              </a:rPr>
              <a:t>What are the various components of QA System?</a:t>
            </a:r>
            <a:endParaRPr lang="en-US" sz="2400" dirty="0">
              <a:solidFill>
                <a:srgbClr val="3366FF"/>
              </a:solidFill>
            </a:endParaRPr>
          </a:p>
        </p:txBody>
      </p:sp>
      <p:cxnSp>
        <p:nvCxnSpPr>
          <p:cNvPr id="16" name="Straight Connector 15"/>
          <p:cNvCxnSpPr/>
          <p:nvPr/>
        </p:nvCxnSpPr>
        <p:spPr>
          <a:xfrm flipV="1">
            <a:off x="330512" y="1320099"/>
            <a:ext cx="11516749" cy="4979"/>
          </a:xfrm>
          <a:prstGeom prst="line">
            <a:avLst/>
          </a:prstGeom>
          <a:ln w="12700">
            <a:solidFill>
              <a:srgbClr val="C127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56385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426</Words>
  <Application>Microsoft Office PowerPoint</Application>
  <PresentationFormat>Widescreen</PresentationFormat>
  <Paragraphs>64</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Wingdings</vt:lpstr>
      <vt:lpstr>Office Theme</vt:lpstr>
      <vt:lpstr>Dr.GYP Team-SAN-Ajitkumar Pundge</vt:lpstr>
      <vt:lpstr>Out-of-class Activity Design -1</vt:lpstr>
      <vt:lpstr>Out-of-class Activity Design - 2</vt:lpstr>
      <vt:lpstr>Out-of-class Activity Design - 3</vt:lpstr>
      <vt:lpstr>In-class Activity Design -1</vt:lpstr>
      <vt:lpstr>In-class Activity Design -2</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Dr.GYP Team-SAN</dc:title>
  <dc:creator>Windows User</dc:creator>
  <cp:lastModifiedBy>Windows User</cp:lastModifiedBy>
  <cp:revision>10</cp:revision>
  <dcterms:created xsi:type="dcterms:W3CDTF">2018-11-24T09:29:35Z</dcterms:created>
  <dcterms:modified xsi:type="dcterms:W3CDTF">2018-11-24T09:46:33Z</dcterms:modified>
</cp:coreProperties>
</file>